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6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sp>
        <p:nvSpPr>
          <p:cNvPr id="15" name="Date Placeholder 14"/>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16" name="Slide Number Placeholder 15"/>
          <p:cNvSpPr>
            <a:spLocks noGrp="1"/>
          </p:cNvSpPr>
          <p:nvPr>
            <p:ph type="sldNum" sz="quarter" idx="11"/>
          </p:nvPr>
        </p:nvSpPr>
        <p:spPr/>
        <p:txBody>
          <a:bodyPr/>
          <a:lstStyle/>
          <a:p>
            <a:fld id="{02093B51-1917-48B5-9C6A-B70FED0188B2}"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DDDEAE3E-C89A-4009-932C-6EC6F6A93A38}" type="datetimeFigureOut">
              <a:rPr lang="en-US" smtClean="0"/>
              <a:pPr/>
              <a:t>2013/05/21</a:t>
            </a:fld>
            <a:endParaRPr lang="en-US" dirty="0"/>
          </a:p>
        </p:txBody>
      </p:sp>
      <p:sp>
        <p:nvSpPr>
          <p:cNvPr id="15" name="Slide Number Placeholder 14"/>
          <p:cNvSpPr>
            <a:spLocks noGrp="1"/>
          </p:cNvSpPr>
          <p:nvPr>
            <p:ph type="sldNum" sz="quarter" idx="15"/>
          </p:nvPr>
        </p:nvSpPr>
        <p:spPr/>
        <p:txBody>
          <a:bodyPr/>
          <a:lstStyle>
            <a:lvl1pPr algn="ctr">
              <a:defRPr/>
            </a:lvl1pPr>
          </a:lstStyle>
          <a:p>
            <a:fld id="{02093B51-1917-48B5-9C6A-B70FED0188B2}"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93B51-1917-48B5-9C6A-B70FED0188B2}"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093B51-1917-48B5-9C6A-B70FED0188B2}"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2093B51-1917-48B5-9C6A-B70FED0188B2}"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093B51-1917-48B5-9C6A-B70FED0188B2}"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093B51-1917-48B5-9C6A-B70FED0188B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DDDEAE3E-C89A-4009-932C-6EC6F6A93A38}" type="datetimeFigureOut">
              <a:rPr lang="en-US" smtClean="0"/>
              <a:pPr/>
              <a:t>2013/05/21</a:t>
            </a:fld>
            <a:endParaRPr lang="en-US" dirty="0"/>
          </a:p>
        </p:txBody>
      </p:sp>
      <p:sp>
        <p:nvSpPr>
          <p:cNvPr id="9" name="Slide Number Placeholder 8"/>
          <p:cNvSpPr>
            <a:spLocks noGrp="1"/>
          </p:cNvSpPr>
          <p:nvPr>
            <p:ph type="sldNum" sz="quarter" idx="15"/>
          </p:nvPr>
        </p:nvSpPr>
        <p:spPr/>
        <p:txBody>
          <a:bodyPr/>
          <a:lstStyle/>
          <a:p>
            <a:fld id="{02093B51-1917-48B5-9C6A-B70FED0188B2}"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9" name="Slide Number Placeholder 8"/>
          <p:cNvSpPr>
            <a:spLocks noGrp="1"/>
          </p:cNvSpPr>
          <p:nvPr>
            <p:ph type="sldNum" sz="quarter" idx="11"/>
          </p:nvPr>
        </p:nvSpPr>
        <p:spPr/>
        <p:txBody>
          <a:bodyPr/>
          <a:lstStyle/>
          <a:p>
            <a:fld id="{02093B51-1917-48B5-9C6A-B70FED0188B2}"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93B51-1917-48B5-9C6A-B70FED0188B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DEAE3E-C89A-4009-932C-6EC6F6A93A38}" type="datetimeFigureOut">
              <a:rPr lang="en-US" smtClean="0"/>
              <a:pPr/>
              <a:t>2013/05/21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093B51-1917-48B5-9C6A-B70FED0188B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DDDEAE3E-C89A-4009-932C-6EC6F6A93A38}" type="datetimeFigureOut">
              <a:rPr lang="en-US" smtClean="0"/>
              <a:pPr/>
              <a:t>2013/05/21</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2093B51-1917-48B5-9C6A-B70FED0188B2}"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057400"/>
            <a:ext cx="7848600" cy="762000"/>
          </a:xfrm>
          <a:noFill/>
        </p:spPr>
        <p:txBody>
          <a:bodyPr/>
          <a:lstStyle/>
          <a:p>
            <a:r>
              <a:rPr lang="en-US" sz="1600" b="1" dirty="0" smtClean="0">
                <a:solidFill>
                  <a:schemeClr val="tx1"/>
                </a:solidFill>
                <a:latin typeface="Calibri" pitchFamily="34" charset="0"/>
                <a:cs typeface="Arabic Typesetting" pitchFamily="66" charset="-78"/>
              </a:rPr>
              <a:t>Are you unsure of what benefits are available to you while waiting to receive retired pay?  Do you have questions about the retirement process? If this is YOU…this seminar can answer those questions and more.</a:t>
            </a:r>
            <a:endParaRPr lang="en-US" sz="1600" b="1" dirty="0">
              <a:solidFill>
                <a:schemeClr val="tx1"/>
              </a:solidFill>
              <a:latin typeface="Calibri" pitchFamily="34" charset="0"/>
              <a:cs typeface="Arabic Typesetting" pitchFamily="66" charset="-78"/>
            </a:endParaRPr>
          </a:p>
        </p:txBody>
      </p:sp>
      <p:sp>
        <p:nvSpPr>
          <p:cNvPr id="2" name="Title 1"/>
          <p:cNvSpPr>
            <a:spLocks noGrp="1"/>
          </p:cNvSpPr>
          <p:nvPr>
            <p:ph type="ctrTitle"/>
          </p:nvPr>
        </p:nvSpPr>
        <p:spPr>
          <a:xfrm>
            <a:off x="457200" y="2286000"/>
            <a:ext cx="8305800" cy="990600"/>
          </a:xfrm>
        </p:spPr>
        <p:txBody>
          <a:bodyPr/>
          <a:lstStyle/>
          <a:p>
            <a:r>
              <a:rPr lang="en-US" sz="4000" b="1" i="1" dirty="0" smtClean="0">
                <a:solidFill>
                  <a:schemeClr val="tx1"/>
                </a:solidFill>
                <a:latin typeface="Calibri" pitchFamily="34" charset="0"/>
              </a:rPr>
              <a:t>Pre-Retirement Training Brief Event</a:t>
            </a:r>
            <a:r>
              <a:rPr lang="en-US" b="1" i="1" dirty="0" smtClean="0">
                <a:solidFill>
                  <a:schemeClr val="tx1"/>
                </a:solidFill>
                <a:latin typeface="Calibri" pitchFamily="34" charset="0"/>
              </a:rPr>
              <a:t/>
            </a:r>
            <a:br>
              <a:rPr lang="en-US" b="1" i="1" dirty="0" smtClean="0">
                <a:solidFill>
                  <a:schemeClr val="tx1"/>
                </a:solidFill>
                <a:latin typeface="Calibri" pitchFamily="34" charset="0"/>
              </a:rPr>
            </a:br>
            <a:r>
              <a:rPr lang="en-US" sz="2800" b="1" dirty="0" smtClean="0">
                <a:solidFill>
                  <a:schemeClr val="tx1"/>
                </a:solidFill>
                <a:latin typeface="Calibri" pitchFamily="34" charset="0"/>
                <a:cs typeface="Arabic Typesetting" pitchFamily="66" charset="-78"/>
              </a:rPr>
              <a:t>July 13/14, </a:t>
            </a:r>
            <a:r>
              <a:rPr lang="en-US" sz="2800" b="1" dirty="0" smtClean="0">
                <a:solidFill>
                  <a:schemeClr val="tx1"/>
                </a:solidFill>
                <a:latin typeface="Calibri" pitchFamily="34" charset="0"/>
                <a:cs typeface="Arabic Typesetting" pitchFamily="66" charset="-78"/>
              </a:rPr>
              <a:t>2013;0800-1700</a:t>
            </a:r>
            <a:r>
              <a:rPr lang="en-US" sz="2800" b="1" dirty="0" smtClean="0">
                <a:solidFill>
                  <a:schemeClr val="tx1"/>
                </a:solidFill>
                <a:latin typeface="Calibri" pitchFamily="34" charset="0"/>
                <a:cs typeface="Arabic Typesetting" pitchFamily="66" charset="-78"/>
              </a:rPr>
              <a:t/>
            </a:r>
            <a:br>
              <a:rPr lang="en-US" sz="2800" b="1" dirty="0" smtClean="0">
                <a:solidFill>
                  <a:schemeClr val="tx1"/>
                </a:solidFill>
                <a:latin typeface="Calibri" pitchFamily="34" charset="0"/>
                <a:cs typeface="Arabic Typesetting" pitchFamily="66" charset="-78"/>
              </a:rPr>
            </a:br>
            <a:r>
              <a:rPr lang="en-US" sz="2800" b="1" dirty="0" smtClean="0">
                <a:solidFill>
                  <a:schemeClr val="tx1"/>
                </a:solidFill>
                <a:latin typeface="Calibri" pitchFamily="34" charset="0"/>
                <a:cs typeface="Arabic Typesetting" pitchFamily="66" charset="-78"/>
              </a:rPr>
              <a:t/>
            </a:r>
            <a:br>
              <a:rPr lang="en-US" sz="2800" b="1" dirty="0" smtClean="0">
                <a:solidFill>
                  <a:schemeClr val="tx1"/>
                </a:solidFill>
                <a:latin typeface="Calibri" pitchFamily="34" charset="0"/>
                <a:cs typeface="Arabic Typesetting" pitchFamily="66" charset="-78"/>
              </a:rPr>
            </a:br>
            <a:r>
              <a:rPr lang="en-US" sz="1800" b="1" dirty="0" smtClean="0">
                <a:solidFill>
                  <a:schemeClr val="tx1"/>
                </a:solidFill>
                <a:latin typeface="Calibri" pitchFamily="34" charset="0"/>
                <a:cs typeface="Arabic Typesetting" pitchFamily="66" charset="-78"/>
              </a:rPr>
              <a:t>Fort Shafter Flats, HI</a:t>
            </a:r>
            <a:r>
              <a:rPr lang="en-US" sz="1800" b="1" dirty="0" smtClean="0">
                <a:solidFill>
                  <a:schemeClr val="tx1"/>
                </a:solidFill>
                <a:latin typeface="Calibri" pitchFamily="34" charset="0"/>
                <a:cs typeface="Arabic Typesetting" pitchFamily="66" charset="-78"/>
              </a:rPr>
              <a:t/>
            </a:r>
            <a:br>
              <a:rPr lang="en-US" sz="1800" b="1" dirty="0" smtClean="0">
                <a:solidFill>
                  <a:schemeClr val="tx1"/>
                </a:solidFill>
                <a:latin typeface="Calibri" pitchFamily="34" charset="0"/>
                <a:cs typeface="Arabic Typesetting" pitchFamily="66" charset="-78"/>
              </a:rPr>
            </a:br>
            <a:r>
              <a:rPr lang="en-US" sz="1800" b="1" dirty="0" smtClean="0">
                <a:solidFill>
                  <a:schemeClr val="tx1"/>
                </a:solidFill>
                <a:latin typeface="Calibri" pitchFamily="34" charset="0"/>
                <a:cs typeface="Arabic Typesetting" pitchFamily="66" charset="-78"/>
              </a:rPr>
              <a:t>Building </a:t>
            </a:r>
            <a:r>
              <a:rPr lang="en-US" sz="1800" b="1" dirty="0" smtClean="0">
                <a:solidFill>
                  <a:schemeClr val="tx1"/>
                </a:solidFill>
                <a:latin typeface="Calibri" pitchFamily="34" charset="0"/>
                <a:cs typeface="Arabic Typesetting" pitchFamily="66" charset="-78"/>
              </a:rPr>
              <a:t>1554</a:t>
            </a:r>
            <a:r>
              <a:rPr lang="en-US" sz="2800" b="1" dirty="0" smtClean="0">
                <a:solidFill>
                  <a:schemeClr val="tx1"/>
                </a:solidFill>
                <a:latin typeface="Calibri" pitchFamily="34" charset="0"/>
                <a:cs typeface="Arabic Typesetting" pitchFamily="66" charset="-78"/>
              </a:rPr>
              <a:t/>
            </a:r>
            <a:br>
              <a:rPr lang="en-US" sz="2800" b="1" dirty="0" smtClean="0">
                <a:solidFill>
                  <a:schemeClr val="tx1"/>
                </a:solidFill>
                <a:latin typeface="Calibri" pitchFamily="34" charset="0"/>
                <a:cs typeface="Arabic Typesetting" pitchFamily="66" charset="-78"/>
              </a:rPr>
            </a:br>
            <a:r>
              <a:rPr lang="en-US" sz="1800" b="1" dirty="0" smtClean="0">
                <a:solidFill>
                  <a:schemeClr val="bg1"/>
                </a:solidFill>
                <a:latin typeface="Calibri" pitchFamily="34" charset="0"/>
                <a:cs typeface="Arabic Typesetting" pitchFamily="66" charset="-78"/>
              </a:rPr>
              <a:t/>
            </a:r>
            <a:br>
              <a:rPr lang="en-US" sz="1800" b="1" dirty="0" smtClean="0">
                <a:solidFill>
                  <a:schemeClr val="bg1"/>
                </a:solidFill>
                <a:latin typeface="Calibri" pitchFamily="34" charset="0"/>
                <a:cs typeface="Arabic Typesetting" pitchFamily="66" charset="-78"/>
              </a:rPr>
            </a:br>
            <a:r>
              <a:rPr lang="en-US" sz="3200" b="1" dirty="0" smtClean="0">
                <a:solidFill>
                  <a:schemeClr val="bg1"/>
                </a:solidFill>
                <a:latin typeface="Calibri" pitchFamily="34" charset="0"/>
                <a:cs typeface="Arabic Typesetting" pitchFamily="66" charset="-78"/>
              </a:rPr>
              <a:t/>
            </a:r>
            <a:br>
              <a:rPr lang="en-US" sz="3200" b="1" dirty="0" smtClean="0">
                <a:solidFill>
                  <a:schemeClr val="bg1"/>
                </a:solidFill>
                <a:latin typeface="Calibri" pitchFamily="34" charset="0"/>
                <a:cs typeface="Arabic Typesetting" pitchFamily="66" charset="-78"/>
              </a:rPr>
            </a:br>
            <a:endParaRPr lang="en-US" sz="3600" b="1" dirty="0">
              <a:solidFill>
                <a:schemeClr val="bg1"/>
              </a:solidFill>
              <a:latin typeface="Calibri" pitchFamily="34" charset="0"/>
              <a:cs typeface="Arabic Typesetting" pitchFamily="66" charset="-78"/>
            </a:endParaRPr>
          </a:p>
        </p:txBody>
      </p:sp>
      <p:pic>
        <p:nvPicPr>
          <p:cNvPr id="5" name="Picture 3" descr="C:\Users\youngt\AppData\Local\Microsoft\Windows\Temporary Internet Files\Content.Outlook\18A35DFD\DSC00438.JPG"/>
          <p:cNvPicPr>
            <a:picLocks noChangeAspect="1" noChangeArrowheads="1"/>
          </p:cNvPicPr>
          <p:nvPr/>
        </p:nvPicPr>
        <p:blipFill>
          <a:blip r:embed="rId2" cstate="print"/>
          <a:srcRect/>
          <a:stretch>
            <a:fillRect/>
          </a:stretch>
        </p:blipFill>
        <p:spPr bwMode="auto">
          <a:xfrm>
            <a:off x="4572000" y="4495800"/>
            <a:ext cx="2438400" cy="2000250"/>
          </a:xfrm>
          <a:prstGeom prst="ellipse">
            <a:avLst/>
          </a:prstGeom>
          <a:ln>
            <a:noFill/>
          </a:ln>
          <a:effectLst>
            <a:softEdge rad="112500"/>
          </a:effectLst>
        </p:spPr>
      </p:pic>
      <p:pic>
        <p:nvPicPr>
          <p:cNvPr id="6" name="Picture 5" descr="C:\Users\youngt\AppData\Local\Microsoft\Windows\Temporary Internet Files\Content.Outlook\18A35DFD\DSC00453.JPG"/>
          <p:cNvPicPr>
            <a:picLocks noChangeAspect="1" noChangeArrowheads="1"/>
          </p:cNvPicPr>
          <p:nvPr/>
        </p:nvPicPr>
        <p:blipFill>
          <a:blip r:embed="rId3" cstate="print"/>
          <a:srcRect/>
          <a:stretch>
            <a:fillRect/>
          </a:stretch>
        </p:blipFill>
        <p:spPr bwMode="auto">
          <a:xfrm>
            <a:off x="6858000" y="4495800"/>
            <a:ext cx="2311400" cy="1962150"/>
          </a:xfrm>
          <a:prstGeom prst="ellipse">
            <a:avLst/>
          </a:prstGeom>
          <a:ln>
            <a:noFill/>
          </a:ln>
          <a:effectLst>
            <a:softEdge rad="112500"/>
          </a:effectLst>
        </p:spPr>
      </p:pic>
      <p:pic>
        <p:nvPicPr>
          <p:cNvPr id="7" name="Picture 6" descr="C:\Users\youngt\AppData\Local\Microsoft\Windows\Temporary Internet Files\Content.Outlook\18A35DFD\DSC00412.JPG"/>
          <p:cNvPicPr>
            <a:picLocks noChangeAspect="1" noChangeArrowheads="1"/>
          </p:cNvPicPr>
          <p:nvPr/>
        </p:nvPicPr>
        <p:blipFill>
          <a:blip r:embed="rId4" cstate="print"/>
          <a:srcRect/>
          <a:stretch>
            <a:fillRect/>
          </a:stretch>
        </p:blipFill>
        <p:spPr bwMode="auto">
          <a:xfrm>
            <a:off x="2286000" y="4503320"/>
            <a:ext cx="2362200" cy="1973680"/>
          </a:xfrm>
          <a:prstGeom prst="ellipse">
            <a:avLst/>
          </a:prstGeom>
          <a:ln>
            <a:noFill/>
          </a:ln>
          <a:effectLst>
            <a:softEdge rad="112500"/>
          </a:effectLst>
        </p:spPr>
      </p:pic>
      <p:pic>
        <p:nvPicPr>
          <p:cNvPr id="8" name="Picture 8" descr="C:\Users\youngt\AppData\Local\Microsoft\Windows\Temporary Internet Files\Content.Outlook\18A35DFD\100_2402.JPG"/>
          <p:cNvPicPr>
            <a:picLocks noChangeAspect="1" noChangeArrowheads="1"/>
          </p:cNvPicPr>
          <p:nvPr/>
        </p:nvPicPr>
        <p:blipFill>
          <a:blip r:embed="rId5" cstate="print"/>
          <a:srcRect/>
          <a:stretch>
            <a:fillRect/>
          </a:stretch>
        </p:blipFill>
        <p:spPr bwMode="auto">
          <a:xfrm>
            <a:off x="0" y="4495800"/>
            <a:ext cx="2423160" cy="1905000"/>
          </a:xfrm>
          <a:prstGeom prst="ellipse">
            <a:avLst/>
          </a:prstGeom>
          <a:ln>
            <a:noFill/>
          </a:ln>
          <a:effectLst>
            <a:softEdge rad="112500"/>
          </a:effectLst>
        </p:spPr>
      </p:pic>
      <p:sp>
        <p:nvSpPr>
          <p:cNvPr id="9" name="TextBox 35"/>
          <p:cNvSpPr txBox="1">
            <a:spLocks noChangeArrowheads="1"/>
          </p:cNvSpPr>
          <p:nvPr/>
        </p:nvSpPr>
        <p:spPr bwMode="auto">
          <a:xfrm>
            <a:off x="76200" y="6248400"/>
            <a:ext cx="2313069" cy="338554"/>
          </a:xfrm>
          <a:prstGeom prst="rect">
            <a:avLst/>
          </a:prstGeom>
          <a:noFill/>
          <a:ln w="9525">
            <a:noFill/>
            <a:miter lim="800000"/>
            <a:headEnd/>
            <a:tailEnd/>
          </a:ln>
        </p:spPr>
        <p:txBody>
          <a:bodyPr wrap="none">
            <a:spAutoFit/>
          </a:bodyPr>
          <a:lstStyle/>
          <a:p>
            <a:r>
              <a:rPr lang="en-US" sz="1600" b="1" i="1" dirty="0" smtClean="0">
                <a:latin typeface="Calibri" pitchFamily="34" charset="0"/>
              </a:rPr>
              <a:t>TRICARE/Dental  </a:t>
            </a:r>
            <a:r>
              <a:rPr lang="en-US" sz="1600" b="1" i="1" dirty="0">
                <a:latin typeface="Calibri" pitchFamily="34" charset="0"/>
              </a:rPr>
              <a:t>Options</a:t>
            </a:r>
          </a:p>
        </p:txBody>
      </p:sp>
      <p:sp>
        <p:nvSpPr>
          <p:cNvPr id="10" name="TextBox 36"/>
          <p:cNvSpPr txBox="1">
            <a:spLocks noChangeArrowheads="1"/>
          </p:cNvSpPr>
          <p:nvPr/>
        </p:nvSpPr>
        <p:spPr bwMode="auto">
          <a:xfrm>
            <a:off x="4800600" y="6259513"/>
            <a:ext cx="1925638" cy="339725"/>
          </a:xfrm>
          <a:prstGeom prst="rect">
            <a:avLst/>
          </a:prstGeom>
          <a:noFill/>
          <a:ln w="9525">
            <a:noFill/>
            <a:miter lim="800000"/>
            <a:headEnd/>
            <a:tailEnd/>
          </a:ln>
        </p:spPr>
        <p:txBody>
          <a:bodyPr wrap="none">
            <a:spAutoFit/>
          </a:bodyPr>
          <a:lstStyle/>
          <a:p>
            <a:r>
              <a:rPr lang="en-US" sz="1600" b="1" i="1" dirty="0">
                <a:latin typeface="Calibri" pitchFamily="34" charset="0"/>
              </a:rPr>
              <a:t>Educational Benefits</a:t>
            </a:r>
          </a:p>
        </p:txBody>
      </p:sp>
      <p:sp>
        <p:nvSpPr>
          <p:cNvPr id="11" name="TextBox 37"/>
          <p:cNvSpPr txBox="1">
            <a:spLocks noChangeArrowheads="1"/>
          </p:cNvSpPr>
          <p:nvPr/>
        </p:nvSpPr>
        <p:spPr bwMode="auto">
          <a:xfrm>
            <a:off x="2819400" y="6259513"/>
            <a:ext cx="1159805" cy="338554"/>
          </a:xfrm>
          <a:prstGeom prst="rect">
            <a:avLst/>
          </a:prstGeom>
          <a:noFill/>
          <a:ln w="9525">
            <a:noFill/>
            <a:miter lim="800000"/>
            <a:headEnd/>
            <a:tailEnd/>
          </a:ln>
        </p:spPr>
        <p:txBody>
          <a:bodyPr wrap="none">
            <a:spAutoFit/>
          </a:bodyPr>
          <a:lstStyle/>
          <a:p>
            <a:r>
              <a:rPr lang="en-US" sz="1600" b="1" i="1" dirty="0" smtClean="0">
                <a:latin typeface="Calibri" pitchFamily="34" charset="0"/>
              </a:rPr>
              <a:t>VA Benefits</a:t>
            </a:r>
            <a:endParaRPr lang="en-US" sz="1600" b="1" i="1" dirty="0">
              <a:latin typeface="Calibri" pitchFamily="34" charset="0"/>
            </a:endParaRPr>
          </a:p>
        </p:txBody>
      </p:sp>
      <p:sp>
        <p:nvSpPr>
          <p:cNvPr id="12" name="TextBox 38"/>
          <p:cNvSpPr txBox="1">
            <a:spLocks noChangeArrowheads="1"/>
          </p:cNvSpPr>
          <p:nvPr/>
        </p:nvSpPr>
        <p:spPr bwMode="auto">
          <a:xfrm>
            <a:off x="6858000" y="6259513"/>
            <a:ext cx="2314575" cy="339725"/>
          </a:xfrm>
          <a:prstGeom prst="rect">
            <a:avLst/>
          </a:prstGeom>
          <a:noFill/>
          <a:ln w="9525">
            <a:noFill/>
            <a:miter lim="800000"/>
            <a:headEnd/>
            <a:tailEnd/>
          </a:ln>
        </p:spPr>
        <p:txBody>
          <a:bodyPr wrap="none">
            <a:spAutoFit/>
          </a:bodyPr>
          <a:lstStyle/>
          <a:p>
            <a:r>
              <a:rPr lang="en-US" sz="1600" b="1" i="1" dirty="0">
                <a:latin typeface="Calibri" pitchFamily="34" charset="0"/>
              </a:rPr>
              <a:t>RC Survivor </a:t>
            </a:r>
            <a:r>
              <a:rPr lang="en-US" sz="1600" b="1" i="1" dirty="0" smtClean="0">
                <a:latin typeface="Calibri" pitchFamily="34" charset="0"/>
              </a:rPr>
              <a:t>Benefit </a:t>
            </a:r>
            <a:r>
              <a:rPr lang="en-US" sz="1600" b="1" i="1" dirty="0">
                <a:latin typeface="Calibri" pitchFamily="34" charset="0"/>
              </a:rPr>
              <a:t>Plan</a:t>
            </a:r>
          </a:p>
        </p:txBody>
      </p:sp>
      <p:sp>
        <p:nvSpPr>
          <p:cNvPr id="13" name="TextBox 12"/>
          <p:cNvSpPr txBox="1"/>
          <p:nvPr/>
        </p:nvSpPr>
        <p:spPr>
          <a:xfrm>
            <a:off x="152400" y="3962400"/>
            <a:ext cx="8631530" cy="584775"/>
          </a:xfrm>
          <a:prstGeom prst="rect">
            <a:avLst/>
          </a:prstGeom>
          <a:noFill/>
        </p:spPr>
        <p:txBody>
          <a:bodyPr wrap="none" rtlCol="0">
            <a:spAutoFit/>
          </a:bodyPr>
          <a:lstStyle/>
          <a:p>
            <a:pPr algn="ctr"/>
            <a:r>
              <a:rPr lang="en-US" sz="1600" b="1" dirty="0" smtClean="0">
                <a:latin typeface="Calibri" pitchFamily="34" charset="0"/>
                <a:cs typeface="Arabic Typesetting" pitchFamily="66" charset="-78"/>
              </a:rPr>
              <a:t>Presenters from Military Service Centers, Veterans Affairs and various Military</a:t>
            </a:r>
          </a:p>
          <a:p>
            <a:pPr algn="ctr"/>
            <a:r>
              <a:rPr lang="en-US" sz="1600" b="1" dirty="0" smtClean="0">
                <a:latin typeface="Calibri" pitchFamily="34" charset="0"/>
                <a:cs typeface="Arabic Typesetting" pitchFamily="66" charset="-78"/>
              </a:rPr>
              <a:t>Transition Organizations will cover important retirement information from the Reserve perspective:</a:t>
            </a:r>
            <a:endParaRPr lang="en-US" sz="1600" b="1" dirty="0">
              <a:latin typeface="Calibri" pitchFamily="34" charset="0"/>
              <a:cs typeface="Arabic Typesetting" pitchFamily="66" charset="-78"/>
            </a:endParaRPr>
          </a:p>
        </p:txBody>
      </p:sp>
      <p:sp>
        <p:nvSpPr>
          <p:cNvPr id="620" name="Rectangle 619"/>
          <p:cNvSpPr/>
          <p:nvPr/>
        </p:nvSpPr>
        <p:spPr>
          <a:xfrm>
            <a:off x="533400" y="2895600"/>
            <a:ext cx="8610600" cy="1077218"/>
          </a:xfrm>
          <a:prstGeom prst="rect">
            <a:avLst/>
          </a:prstGeom>
        </p:spPr>
        <p:txBody>
          <a:bodyPr wrap="square">
            <a:spAutoFit/>
          </a:bodyPr>
          <a:lstStyle/>
          <a:p>
            <a:pPr algn="ctr"/>
            <a:r>
              <a:rPr lang="en-US" sz="1600" b="1" i="1" dirty="0" smtClean="0">
                <a:solidFill>
                  <a:schemeClr val="bg1"/>
                </a:solidFill>
                <a:latin typeface="Calibri" pitchFamily="34" charset="0"/>
                <a:cs typeface="Arabic Typesetting" pitchFamily="66" charset="-78"/>
              </a:rPr>
              <a:t>Register at:  </a:t>
            </a:r>
            <a:r>
              <a:rPr lang="en-US" sz="1600" b="1" i="1" u="sng" dirty="0" smtClean="0">
                <a:solidFill>
                  <a:schemeClr val="bg1"/>
                </a:solidFill>
                <a:latin typeface="Calibri" pitchFamily="34" charset="0"/>
                <a:cs typeface="Arabic Typesetting" pitchFamily="66" charset="-78"/>
              </a:rPr>
              <a:t>https:einvitations.afit.edu/inv/</a:t>
            </a:r>
            <a:r>
              <a:rPr lang="en-US" sz="1600" b="1" i="1" u="sng" dirty="0" err="1" smtClean="0">
                <a:solidFill>
                  <a:schemeClr val="bg1"/>
                </a:solidFill>
                <a:latin typeface="Calibri" pitchFamily="34" charset="0"/>
                <a:cs typeface="Arabic Typesetting" pitchFamily="66" charset="-78"/>
              </a:rPr>
              <a:t>anim.cfm?i</a:t>
            </a:r>
            <a:r>
              <a:rPr lang="en-US" sz="1600" b="1" i="1" u="sng" dirty="0" smtClean="0">
                <a:solidFill>
                  <a:schemeClr val="bg1"/>
                </a:solidFill>
                <a:latin typeface="Calibri" pitchFamily="34" charset="0"/>
                <a:cs typeface="Arabic Typesetting" pitchFamily="66" charset="-78"/>
              </a:rPr>
              <a:t>=155850&amp;k=036447017E57</a:t>
            </a:r>
            <a:endParaRPr lang="en-US" sz="1600" b="1" i="1" u="sng" dirty="0" smtClean="0">
              <a:solidFill>
                <a:sysClr val="windowText" lastClr="000000"/>
              </a:solidFill>
              <a:latin typeface="Calibri" pitchFamily="34" charset="0"/>
              <a:cs typeface="Arabic Typesetting" pitchFamily="66" charset="-78"/>
            </a:endParaRPr>
          </a:p>
          <a:p>
            <a:pPr algn="ctr"/>
            <a:r>
              <a:rPr lang="en-US" sz="1600" b="1" i="1" dirty="0" smtClean="0">
                <a:solidFill>
                  <a:srgbClr val="0070C0"/>
                </a:solidFill>
                <a:latin typeface="Calibri" pitchFamily="34" charset="0"/>
                <a:cs typeface="Arabic Typesetting" pitchFamily="66" charset="-78"/>
              </a:rPr>
              <a:t>Any questions, please </a:t>
            </a:r>
            <a:r>
              <a:rPr lang="en-US" sz="1600" b="1" i="1" dirty="0" smtClean="0">
                <a:solidFill>
                  <a:srgbClr val="0070C0"/>
                </a:solidFill>
                <a:latin typeface="Calibri" pitchFamily="34" charset="0"/>
                <a:cs typeface="Arabic Typesetting" pitchFamily="66" charset="-78"/>
              </a:rPr>
              <a:t>contact: </a:t>
            </a:r>
            <a:r>
              <a:rPr lang="en-US" sz="1600" b="1" i="1" dirty="0" smtClean="0">
                <a:solidFill>
                  <a:srgbClr val="0070C0"/>
                </a:solidFill>
                <a:latin typeface="Calibri" pitchFamily="34" charset="0"/>
                <a:cs typeface="Arabic Typesetting" pitchFamily="66" charset="-78"/>
              </a:rPr>
              <a:t>9</a:t>
            </a:r>
            <a:r>
              <a:rPr lang="en-US" sz="1600" b="1" i="1" baseline="30000" dirty="0" smtClean="0">
                <a:solidFill>
                  <a:srgbClr val="0070C0"/>
                </a:solidFill>
                <a:latin typeface="Calibri" pitchFamily="34" charset="0"/>
                <a:cs typeface="Arabic Typesetting" pitchFamily="66" charset="-78"/>
              </a:rPr>
              <a:t>th</a:t>
            </a:r>
            <a:r>
              <a:rPr lang="en-US" sz="1600" b="1" i="1" dirty="0" smtClean="0">
                <a:solidFill>
                  <a:srgbClr val="0070C0"/>
                </a:solidFill>
                <a:latin typeface="Calibri" pitchFamily="34" charset="0"/>
                <a:cs typeface="Arabic Typesetting" pitchFamily="66" charset="-78"/>
              </a:rPr>
              <a:t> MSC: (808) 438-1600x3194,</a:t>
            </a:r>
          </a:p>
          <a:p>
            <a:pPr algn="ctr"/>
            <a:r>
              <a:rPr lang="en-US" sz="1600" b="1" i="1" dirty="0" smtClean="0">
                <a:solidFill>
                  <a:srgbClr val="0070C0"/>
                </a:solidFill>
                <a:latin typeface="Calibri" pitchFamily="34" charset="0"/>
                <a:cs typeface="Arabic Typesetting" pitchFamily="66" charset="-78"/>
              </a:rPr>
              <a:t>HIARNG Retirement section at (808) </a:t>
            </a:r>
            <a:r>
              <a:rPr lang="en-US" sz="1600" b="1" i="1" dirty="0" smtClean="0">
                <a:solidFill>
                  <a:srgbClr val="0070C0"/>
                </a:solidFill>
                <a:latin typeface="Calibri" pitchFamily="34" charset="0"/>
                <a:cs typeface="Arabic Typesetting" pitchFamily="66" charset="-78"/>
              </a:rPr>
              <a:t>844-6291, or </a:t>
            </a:r>
            <a:r>
              <a:rPr lang="en-US" sz="1600" b="1" i="1" dirty="0" smtClean="0">
                <a:solidFill>
                  <a:srgbClr val="0070C0"/>
                </a:solidFill>
                <a:latin typeface="Calibri" pitchFamily="34" charset="0"/>
                <a:cs typeface="Arabic Typesetting" pitchFamily="66" charset="-78"/>
              </a:rPr>
              <a:t> </a:t>
            </a:r>
          </a:p>
          <a:p>
            <a:pPr algn="ctr"/>
            <a:r>
              <a:rPr lang="en-US" sz="1600" b="1" i="1" dirty="0" smtClean="0">
                <a:solidFill>
                  <a:srgbClr val="0070C0"/>
                </a:solidFill>
                <a:latin typeface="Calibri" pitchFamily="34" charset="0"/>
                <a:cs typeface="Arabic Typesetting" pitchFamily="66" charset="-78"/>
              </a:rPr>
              <a:t>63</a:t>
            </a:r>
            <a:r>
              <a:rPr lang="en-US" sz="1600" b="1" i="1" baseline="30000" dirty="0" smtClean="0">
                <a:solidFill>
                  <a:srgbClr val="0070C0"/>
                </a:solidFill>
                <a:latin typeface="Calibri" pitchFamily="34" charset="0"/>
                <a:cs typeface="Arabic Typesetting" pitchFamily="66" charset="-78"/>
              </a:rPr>
              <a:t>rd</a:t>
            </a:r>
            <a:r>
              <a:rPr lang="en-US" sz="1600" b="1" i="1" dirty="0" smtClean="0">
                <a:solidFill>
                  <a:srgbClr val="0070C0"/>
                </a:solidFill>
                <a:latin typeface="Calibri" pitchFamily="34" charset="0"/>
                <a:cs typeface="Arabic Typesetting" pitchFamily="66" charset="-78"/>
              </a:rPr>
              <a:t> </a:t>
            </a:r>
            <a:r>
              <a:rPr lang="en-US" sz="1600" b="1" i="1" dirty="0" smtClean="0">
                <a:solidFill>
                  <a:srgbClr val="0070C0"/>
                </a:solidFill>
                <a:latin typeface="Calibri" pitchFamily="34" charset="0"/>
                <a:cs typeface="Arabic Typesetting" pitchFamily="66" charset="-78"/>
              </a:rPr>
              <a:t>RSC Retirement Services Office at (650) </a:t>
            </a:r>
            <a:r>
              <a:rPr lang="en-US" sz="1600" b="1" i="1" dirty="0" smtClean="0">
                <a:solidFill>
                  <a:srgbClr val="0070C0"/>
                </a:solidFill>
                <a:latin typeface="Calibri" pitchFamily="34" charset="0"/>
                <a:cs typeface="Arabic Typesetting" pitchFamily="66" charset="-78"/>
              </a:rPr>
              <a:t>526-9512/9513  </a:t>
            </a:r>
            <a:endParaRPr lang="en-US" sz="1600" b="1" i="1" dirty="0" smtClean="0">
              <a:solidFill>
                <a:srgbClr val="0070C0"/>
              </a:solidFill>
              <a:latin typeface="Calibri" pitchFamily="34" charset="0"/>
              <a:cs typeface="Arabic Typesetting" pitchFamily="66" charset="-78"/>
            </a:endParaRPr>
          </a:p>
        </p:txBody>
      </p:sp>
      <p:pic>
        <p:nvPicPr>
          <p:cNvPr id="1026" name="Picture 2"/>
          <p:cNvPicPr>
            <a:picLocks noChangeAspect="1" noChangeArrowheads="1"/>
          </p:cNvPicPr>
          <p:nvPr/>
        </p:nvPicPr>
        <p:blipFill>
          <a:blip r:embed="rId6" cstate="print"/>
          <a:srcRect/>
          <a:stretch>
            <a:fillRect/>
          </a:stretch>
        </p:blipFill>
        <p:spPr bwMode="auto">
          <a:xfrm>
            <a:off x="7620000" y="685800"/>
            <a:ext cx="990600" cy="990600"/>
          </a:xfrm>
          <a:prstGeom prst="rect">
            <a:avLst/>
          </a:prstGeom>
          <a:noFill/>
          <a:ln w="9525">
            <a:noFill/>
            <a:miter lim="800000"/>
            <a:headEnd/>
            <a:tailEnd/>
          </a:ln>
        </p:spPr>
      </p:pic>
      <p:pic>
        <p:nvPicPr>
          <p:cNvPr id="1027" name="Picture 3"/>
          <p:cNvPicPr>
            <a:picLocks noChangeAspect="1" noChangeArrowheads="1"/>
          </p:cNvPicPr>
          <p:nvPr/>
        </p:nvPicPr>
        <p:blipFill>
          <a:blip r:embed="rId7" cstate="print"/>
          <a:srcRect/>
          <a:stretch>
            <a:fillRect/>
          </a:stretch>
        </p:blipFill>
        <p:spPr bwMode="auto">
          <a:xfrm>
            <a:off x="533400" y="838200"/>
            <a:ext cx="9906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443</TotalTime>
  <Words>113</Words>
  <Application>Microsoft Office PowerPoint</Application>
  <PresentationFormat>On-screen Show (4:3)</PresentationFormat>
  <Paragraphs>12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Paper</vt:lpstr>
      <vt:lpstr>Pre-Retirement Training Brief Event July 13/14, 2013;0800-1700  Fort Shafter Flats, HI Building 1554   </vt:lpstr>
    </vt:vector>
  </TitlesOfParts>
  <Company>U.S. Army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Reserve Pre-Retirement Benefit Seminar 4 February 2012--0800-1630 143rd CS Command HQ Auditorium, 9500 Armed Forces Reserve Drive Orlando, Florida 32827 (FREE TO ALL RESERVE SOLDIERS &amp; FAMILIES ARE WELCOME TO ATTEND)</dc:title>
  <dc:creator>Administrator</dc:creator>
  <cp:lastModifiedBy>USAR User</cp:lastModifiedBy>
  <cp:revision>36</cp:revision>
  <dcterms:created xsi:type="dcterms:W3CDTF">2011-12-14T22:35:55Z</dcterms:created>
  <dcterms:modified xsi:type="dcterms:W3CDTF">2013-05-21T18:50:15Z</dcterms:modified>
</cp:coreProperties>
</file>